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58" r:id="rId4"/>
    <p:sldId id="285" r:id="rId5"/>
    <p:sldId id="269" r:id="rId6"/>
    <p:sldId id="259" r:id="rId7"/>
    <p:sldId id="262" r:id="rId8"/>
    <p:sldId id="287" r:id="rId9"/>
    <p:sldId id="288" r:id="rId10"/>
    <p:sldId id="286" r:id="rId11"/>
    <p:sldId id="260" r:id="rId12"/>
    <p:sldId id="263" r:id="rId13"/>
    <p:sldId id="264" r:id="rId14"/>
    <p:sldId id="265" r:id="rId15"/>
    <p:sldId id="266" r:id="rId16"/>
    <p:sldId id="267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90" r:id="rId28"/>
    <p:sldId id="292" r:id="rId29"/>
    <p:sldId id="291" r:id="rId30"/>
    <p:sldId id="281" r:id="rId31"/>
    <p:sldId id="282" r:id="rId32"/>
    <p:sldId id="284" r:id="rId33"/>
    <p:sldId id="283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3" autoAdjust="0"/>
    <p:restoredTop sz="78736" autoAdjust="0"/>
  </p:normalViewPr>
  <p:slideViewPr>
    <p:cSldViewPr snapToGrid="0">
      <p:cViewPr varScale="1">
        <p:scale>
          <a:sx n="69" d="100"/>
          <a:sy n="69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D37D4-9C9F-4041-B555-73D2DBC35CFF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95282-9C2C-4D3D-AA14-4FF4E8FB3A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926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5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93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45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76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76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65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4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98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25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89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9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3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89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604E0-0D2C-4780-BF54-3C57F83D7B51}" type="datetimeFigureOut">
              <a:rPr lang="hu-HU" smtClean="0"/>
              <a:t>2023.11.13.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0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hu/slide/2118473/" TargetMode="External"/><Relationship Id="rId7" Type="http://schemas.openxmlformats.org/officeDocument/2006/relationships/hyperlink" Target="https://www.alza.hu/fogalomtar/ram-memoria-tipusok" TargetMode="External"/><Relationship Id="rId2" Type="http://schemas.openxmlformats.org/officeDocument/2006/relationships/hyperlink" Target="http://users.atw.hu/tfginfo/ht/hardver/CPU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.wikipedia.org/wiki/Mem%C3%B3ria_(sz%C3%A1m%C3%ADt%C3%A1stechnika)" TargetMode="External"/><Relationship Id="rId5" Type="http://schemas.openxmlformats.org/officeDocument/2006/relationships/hyperlink" Target="https://www.pcx.hu/Minden-amit-RAM-tudni-erdemes-1" TargetMode="External"/><Relationship Id="rId4" Type="http://schemas.openxmlformats.org/officeDocument/2006/relationships/hyperlink" Target="https://bestofcafe.hu/mi_a_ram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3591">
            <a:off x="10375637" y="5230821"/>
            <a:ext cx="2156460" cy="21564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309867" y="993683"/>
            <a:ext cx="9144000" cy="1078997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prstTxWarp prst="textArchUp">
              <a:avLst/>
            </a:prstTxWarp>
          </a:bodyPr>
          <a:lstStyle/>
          <a:p>
            <a:r>
              <a:rPr lang="hu-HU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  <a:t>Processzorok és RAM(ok)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42779" y="5302759"/>
            <a:ext cx="8834650" cy="1297664"/>
          </a:xfrm>
        </p:spPr>
        <p:txBody>
          <a:bodyPr>
            <a:no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Misi: Processzorok.docx</a:t>
            </a:r>
          </a:p>
          <a:p>
            <a:r>
              <a:rPr lang="hu-HU" sz="2800" b="1" dirty="0">
                <a:solidFill>
                  <a:schemeClr val="bg1"/>
                </a:solidFill>
              </a:rPr>
              <a:t>Gergő: RAM(ok).docx</a:t>
            </a:r>
          </a:p>
          <a:p>
            <a:r>
              <a:rPr lang="hu-HU" sz="2800" b="1" dirty="0">
                <a:solidFill>
                  <a:schemeClr val="bg1"/>
                </a:solidFill>
              </a:rPr>
              <a:t>Valentin: PowerPoint.pptx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1174">
            <a:off x="-794901" y="-655064"/>
            <a:ext cx="2957703" cy="17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91003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Ez egy további régebbi RAM típus, amelyet a </a:t>
            </a:r>
            <a:r>
              <a:rPr lang="hu-HU" dirty="0" err="1">
                <a:solidFill>
                  <a:schemeClr val="bg1"/>
                </a:solidFill>
              </a:rPr>
              <a:t>Rambus</a:t>
            </a:r>
            <a:r>
              <a:rPr lang="hu-HU" dirty="0">
                <a:solidFill>
                  <a:schemeClr val="bg1"/>
                </a:solidFill>
              </a:rPr>
              <a:t> Inc. fejlesztett ki. </a:t>
            </a:r>
          </a:p>
          <a:p>
            <a:r>
              <a:rPr lang="hu-HU" dirty="0">
                <a:solidFill>
                  <a:schemeClr val="bg1"/>
                </a:solidFill>
              </a:rPr>
              <a:t>Magasabb adatátviteli sebességet kínál, de kevésbé elterjedt és korlátozottan kompatibilis más rendszerekkel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RDRAM (</a:t>
            </a:r>
            <a:r>
              <a:rPr lang="hu-HU" sz="2800" b="1" u="sng" dirty="0" err="1">
                <a:solidFill>
                  <a:schemeClr val="bg1"/>
                </a:solidFill>
              </a:rPr>
              <a:t>Rambus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5D358AE1-0E07-D2EB-BC68-B476AAEE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52" y="4454334"/>
            <a:ext cx="2715651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Régebbi típusú RAM, amelyet a DDR generációk váltottak fel</a:t>
            </a:r>
          </a:p>
          <a:p>
            <a:r>
              <a:rPr lang="hu-HU" dirty="0">
                <a:solidFill>
                  <a:schemeClr val="bg1"/>
                </a:solidFill>
              </a:rPr>
              <a:t>Kisebb sebesség és adatátvitel</a:t>
            </a:r>
          </a:p>
          <a:p>
            <a:r>
              <a:rPr lang="hu-HU" dirty="0">
                <a:solidFill>
                  <a:schemeClr val="bg1"/>
                </a:solidFill>
              </a:rPr>
              <a:t>Általában régebbi (nagyon régi) számítógépekben 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SDRAM (</a:t>
            </a:r>
            <a:r>
              <a:rPr lang="hu-HU" sz="2800" b="1" u="sng" dirty="0" err="1">
                <a:solidFill>
                  <a:schemeClr val="bg1"/>
                </a:solidFill>
              </a:rPr>
              <a:t>Synchronous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eredeti DDR memória típus, amelyet a DDR2 követett </a:t>
            </a:r>
          </a:p>
          <a:p>
            <a:r>
              <a:rPr lang="hu-HU" dirty="0">
                <a:solidFill>
                  <a:schemeClr val="bg1"/>
                </a:solidFill>
              </a:rPr>
              <a:t>elsők között alkalmazta a kettős adatátviteli sebességet --&gt; nagyobb adatátvitel (</a:t>
            </a:r>
            <a:r>
              <a:rPr lang="hu-HU" dirty="0" err="1">
                <a:solidFill>
                  <a:schemeClr val="bg1"/>
                </a:solidFill>
              </a:rPr>
              <a:t>max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400 MHz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(DOUBLE DATA RATE)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Kevésbé elterjedt és kevésbé használatos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sebesség és adatátviteli sebesség mint a DDR3 és a DDR4 esetében (133~200MHz)</a:t>
            </a:r>
          </a:p>
          <a:p>
            <a:r>
              <a:rPr lang="hu-HU" dirty="0">
                <a:solidFill>
                  <a:schemeClr val="bg1"/>
                </a:solidFill>
              </a:rPr>
              <a:t>Kevésbé kompatibilis az újabb alaplapokkal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2 (DOUBLE DATA RATE 2)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Sok régebbi számítógépben jelenleg is DDR3-as </a:t>
            </a:r>
            <a:r>
              <a:rPr lang="hu-HU" dirty="0" err="1">
                <a:solidFill>
                  <a:schemeClr val="bg1"/>
                </a:solidFill>
              </a:rPr>
              <a:t>ramok</a:t>
            </a:r>
            <a:r>
              <a:rPr lang="hu-HU" dirty="0">
                <a:solidFill>
                  <a:schemeClr val="bg1"/>
                </a:solidFill>
              </a:rPr>
              <a:t> vannak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400–1066 MHz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3 (DOUBLE DATA RATE 3)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Jelenleg a legelterjedtebb RAM típus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2133MHz – 3000+ </a:t>
            </a:r>
            <a:r>
              <a:rPr lang="hu-HU" dirty="0" err="1">
                <a:solidFill>
                  <a:schemeClr val="bg1"/>
                </a:solidFill>
              </a:rPr>
              <a:t>Mhz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3200, 3400)</a:t>
            </a:r>
          </a:p>
          <a:p>
            <a:r>
              <a:rPr lang="hu-HU" dirty="0">
                <a:solidFill>
                  <a:schemeClr val="bg1"/>
                </a:solidFill>
              </a:rPr>
              <a:t>Nem olyan drágák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4 (DOUBLE DATA RATE 4)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2021-ben jelent meg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3200 - 6400 MHz (átlagosan: 4800 MHz)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feszültségen működnek  (energiahatékonyabb)</a:t>
            </a:r>
          </a:p>
          <a:p>
            <a:r>
              <a:rPr lang="hu-HU" dirty="0">
                <a:solidFill>
                  <a:schemeClr val="bg1"/>
                </a:solidFill>
              </a:rPr>
              <a:t>Nem annyira elterjedt </a:t>
            </a:r>
            <a:r>
              <a:rPr lang="hu-HU" i="1" dirty="0">
                <a:solidFill>
                  <a:schemeClr val="bg1"/>
                </a:solidFill>
              </a:rPr>
              <a:t>(még) (magasabb ár miatt)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5 (DOUBLE DATA RATE 5)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2707BD5B-4DA4-186F-B4F9-3EF0889F2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5">
            <a:off x="8540184" y="3604880"/>
            <a:ext cx="4215650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350711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Hordozható eszközökben van jelen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mobiltelefon)</a:t>
            </a:r>
          </a:p>
          <a:p>
            <a:r>
              <a:rPr lang="hu-HU" dirty="0">
                <a:solidFill>
                  <a:schemeClr val="bg1"/>
                </a:solidFill>
              </a:rPr>
              <a:t>Alacsony feszültségen működnek</a:t>
            </a:r>
          </a:p>
          <a:p>
            <a:r>
              <a:rPr lang="hu-HU" dirty="0">
                <a:solidFill>
                  <a:schemeClr val="bg1"/>
                </a:solidFill>
              </a:rPr>
              <a:t>Energiahatékonysága elősegíti a készülék </a:t>
            </a:r>
            <a:r>
              <a:rPr lang="hu-HU" dirty="0" err="1">
                <a:solidFill>
                  <a:schemeClr val="bg1"/>
                </a:solidFill>
              </a:rPr>
              <a:t>üzemidejét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Főbb verziók: LPDDR 1,2,3,4,5,5x</a:t>
            </a:r>
          </a:p>
          <a:p>
            <a:r>
              <a:rPr lang="hu-HU" dirty="0">
                <a:solidFill>
                  <a:schemeClr val="bg1"/>
                </a:solidFill>
              </a:rPr>
              <a:t>LPDDR 1: </a:t>
            </a:r>
            <a:r>
              <a:rPr lang="hu-HU" i="1" dirty="0">
                <a:solidFill>
                  <a:schemeClr val="bg1"/>
                </a:solidFill>
              </a:rPr>
              <a:t>200MHz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vs</a:t>
            </a:r>
            <a:r>
              <a:rPr lang="hu-HU" dirty="0">
                <a:solidFill>
                  <a:schemeClr val="bg1"/>
                </a:solidFill>
              </a:rPr>
              <a:t> LPDDR 5X: </a:t>
            </a:r>
            <a:r>
              <a:rPr lang="hu-HU" i="1" dirty="0">
                <a:solidFill>
                  <a:schemeClr val="bg1"/>
                </a:solidFill>
              </a:rPr>
              <a:t>553MHz 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LPDDR (LOW POWER DDR)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névjegykártya, képernyőkép, tervezés látható&#10;&#10;Automatikusan generált leírás">
            <a:extLst>
              <a:ext uri="{FF2B5EF4-FFF2-40B4-BE49-F238E27FC236}">
                <a16:creationId xmlns:a16="http://schemas.microsoft.com/office/drawing/2014/main" id="{6C66093E-CB3E-8AEB-2F12-11FD19C46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87" y="3494934"/>
            <a:ext cx="5608447" cy="3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elektronika, Elektrontechnika, Számítógépes hardver, Számítógép-alkatrész látható&#10;&#10;Automatikusan generált leírás">
            <a:extLst>
              <a:ext uri="{FF2B5EF4-FFF2-40B4-BE49-F238E27FC236}">
                <a16:creationId xmlns:a16="http://schemas.microsoft.com/office/drawing/2014/main" id="{9BF2C2CB-BCF6-E74D-374E-8F95C007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r="88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PROCESSZOR</a:t>
            </a:r>
            <a:r>
              <a:rPr lang="hu-HU" sz="6600" dirty="0">
                <a:solidFill>
                  <a:schemeClr val="bg1"/>
                </a:solidFill>
              </a:rPr>
              <a:t>OK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az a processzor?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10565"/>
            <a:ext cx="10515600" cy="2307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CPU (processzor) a számítógép „agya”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különböző utasítások értelmezését és végrehajtását </a:t>
            </a:r>
            <a:r>
              <a:rPr lang="hu-HU" dirty="0" err="1">
                <a:solidFill>
                  <a:schemeClr val="bg1"/>
                </a:solidFill>
              </a:rPr>
              <a:t>vezérli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Félvezetős kivitelezésű, összetett elektronikus áramkör. Egy szilícium kristályra integrált, sok tízmillió tranzisztort tartalmazó egység</a:t>
            </a:r>
          </a:p>
        </p:txBody>
      </p:sp>
    </p:spTree>
    <p:extLst>
      <p:ext uri="{BB962C8B-B14F-4D97-AF65-F5344CB8AC3E}">
        <p14:creationId xmlns:p14="http://schemas.microsoft.com/office/powerpoint/2010/main" val="38983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képen áramkör, elektronika, Elektrontechnika, Elektronikus alkatrész látható&#10;&#10;Automatikusan generált leírás">
            <a:extLst>
              <a:ext uri="{FF2B5EF4-FFF2-40B4-BE49-F238E27FC236}">
                <a16:creationId xmlns:a16="http://schemas.microsoft.com/office/drawing/2014/main" id="{7F72FA2D-ED60-EADF-4764-BE740DF74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RAM MEMÓRIA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CPU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- </a:t>
            </a:r>
            <a:r>
              <a:rPr lang="hu-HU" i="1" dirty="0">
                <a:solidFill>
                  <a:schemeClr val="bg1"/>
                </a:solidFill>
              </a:rPr>
              <a:t>1971</a:t>
            </a:r>
            <a:r>
              <a:rPr lang="hu-HU" dirty="0">
                <a:solidFill>
                  <a:schemeClr val="bg1"/>
                </a:solidFill>
              </a:rPr>
              <a:t>: első mikroprocesszor (4 bites Intel 4004 - 740-kHz)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Később több sikeres 8 bites sorozat más gyártóktól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8008</a:t>
            </a:r>
          </a:p>
          <a:p>
            <a:pPr lvl="1"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Zilog</a:t>
            </a:r>
            <a:r>
              <a:rPr lang="hu-HU" dirty="0">
                <a:solidFill>
                  <a:schemeClr val="bg1"/>
                </a:solidFill>
              </a:rPr>
              <a:t> Z80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Motorola 6800</a:t>
            </a:r>
            <a:endParaRPr lang="hu-HU" dirty="0"/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0F08812-2975-CBD9-947C-E44A8F98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3212009"/>
            <a:ext cx="6481762" cy="36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RÉSZEI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ALU: </a:t>
            </a:r>
            <a:r>
              <a:rPr lang="hu-HU" dirty="0">
                <a:solidFill>
                  <a:schemeClr val="bg1"/>
                </a:solidFill>
              </a:rPr>
              <a:t>matematikai és logikai műveletek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AGU: </a:t>
            </a:r>
            <a:r>
              <a:rPr lang="hu-HU" dirty="0">
                <a:solidFill>
                  <a:schemeClr val="bg1"/>
                </a:solidFill>
              </a:rPr>
              <a:t>címszámító egység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CU: </a:t>
            </a:r>
            <a:r>
              <a:rPr lang="hu-HU" dirty="0">
                <a:solidFill>
                  <a:schemeClr val="bg1"/>
                </a:solidFill>
              </a:rPr>
              <a:t>Ez szervezi, ütemezi a processzor egész munkáját</a:t>
            </a:r>
          </a:p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Register</a:t>
            </a:r>
            <a:r>
              <a:rPr lang="hu-HU" b="1" dirty="0">
                <a:solidFill>
                  <a:schemeClr val="bg1"/>
                </a:solidFill>
              </a:rPr>
              <a:t>:</a:t>
            </a:r>
            <a:r>
              <a:rPr lang="hu-HU" dirty="0">
                <a:solidFill>
                  <a:schemeClr val="bg1"/>
                </a:solidFill>
              </a:rPr>
              <a:t> gyors, kisméretű memória (ideiglenes információknak)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Buszvezérlő</a:t>
            </a:r>
            <a:r>
              <a:rPr lang="hu-HU" dirty="0">
                <a:solidFill>
                  <a:schemeClr val="bg1"/>
                </a:solidFill>
              </a:rPr>
              <a:t>: továbbítja az adatokat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Cache: </a:t>
            </a:r>
            <a:r>
              <a:rPr lang="hu-HU" dirty="0">
                <a:solidFill>
                  <a:schemeClr val="bg1"/>
                </a:solidFill>
              </a:rPr>
              <a:t>gyorsítótár</a:t>
            </a:r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>
                <a:solidFill>
                  <a:schemeClr val="bg1"/>
                </a:solidFill>
                <a:latin typeface="Algerian" panose="04020705040A02060702" pitchFamily="82" charset="0"/>
              </a:rPr>
              <a:t>PROCESSZOR feladatai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83127"/>
            <a:ext cx="10515600" cy="18174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hu-HU" b="1">
                <a:solidFill>
                  <a:schemeClr val="bg1"/>
                </a:solidFill>
              </a:rPr>
              <a:t>Számítás és vezérlés</a:t>
            </a:r>
            <a:endParaRPr lang="hu-HU"/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Feldolgozza és vezérli az eszköz funkcióit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Pl: gomblenyomás a billentyűzeten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Binárisan kódolt adatok (0, 1)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Színesség, képernyőkép, minta, zöld látható&#10;&#10;Automatikusan generált leírás">
            <a:extLst>
              <a:ext uri="{FF2B5EF4-FFF2-40B4-BE49-F238E27FC236}">
                <a16:creationId xmlns:a16="http://schemas.microsoft.com/office/drawing/2014/main" id="{7BD156B4-D38D-BA0D-EA89-EE24C7980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49" y="2334793"/>
            <a:ext cx="3849097" cy="423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4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frekvencia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Állapotváltozás 0-ról 1-re,  vagy 1-ről 0-ra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két impulzus közötti intervallumot frekvenciaciklusnak nevezzük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Ezen ciklusok mennyisége egy másodperc alatt adja a processzor frekvenciáját (Hertz - 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Manapság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Miné</a:t>
            </a:r>
            <a:r>
              <a:rPr lang="hu-HU" dirty="0">
                <a:solidFill>
                  <a:schemeClr val="bg1"/>
                </a:solidFill>
              </a:rPr>
              <a:t> nagyobb, anná jobb!</a:t>
            </a:r>
          </a:p>
        </p:txBody>
      </p:sp>
    </p:spTree>
    <p:extLst>
      <p:ext uri="{BB962C8B-B14F-4D97-AF65-F5344CB8AC3E}">
        <p14:creationId xmlns:p14="http://schemas.microsoft.com/office/powerpoint/2010/main" val="19006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mag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43376"/>
            <a:ext cx="10515600" cy="18843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Különálló számítási egységek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Több programot tud kezelni egyszerre</a:t>
            </a: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Multitasking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" name="Kép 6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9661F99-E746-FDBF-9DAA-97F96E37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4" y="1547193"/>
            <a:ext cx="4010336" cy="4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Főbb processzor gyártók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37131"/>
            <a:ext cx="10515600" cy="1326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PC/Laptop: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Intel (FŐ: Intel </a:t>
            </a:r>
            <a:r>
              <a:rPr lang="hu-HU" b="1" dirty="0" err="1">
                <a:solidFill>
                  <a:schemeClr val="bg1"/>
                </a:solidFill>
              </a:rPr>
              <a:t>Core</a:t>
            </a:r>
            <a:r>
              <a:rPr lang="hu-HU" b="1" dirty="0">
                <a:solidFill>
                  <a:schemeClr val="bg1"/>
                </a:solidFill>
              </a:rPr>
              <a:t> (i3, i5, i7, i9)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AMD (FŐ: </a:t>
            </a:r>
            <a:r>
              <a:rPr lang="hu-HU" b="1" dirty="0" err="1">
                <a:solidFill>
                  <a:schemeClr val="bg1"/>
                </a:solidFill>
              </a:rPr>
              <a:t>Ryzen</a:t>
            </a:r>
            <a:r>
              <a:rPr lang="hu-HU" b="1" dirty="0">
                <a:solidFill>
                  <a:schemeClr val="bg1"/>
                </a:solidFill>
              </a:rPr>
              <a:t> (3, 5, 7, 9))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 M processzorok</a:t>
            </a: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838200" y="4921208"/>
            <a:ext cx="10515600" cy="1326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Mobiltelenok</a:t>
            </a:r>
            <a:r>
              <a:rPr lang="hu-HU" b="1" dirty="0">
                <a:solidFill>
                  <a:schemeClr val="bg1"/>
                </a:solidFill>
              </a:rPr>
              <a:t>/</a:t>
            </a:r>
            <a:r>
              <a:rPr lang="hu-HU" b="1" dirty="0" err="1">
                <a:solidFill>
                  <a:schemeClr val="bg1"/>
                </a:solidFill>
              </a:rPr>
              <a:t>tabletek</a:t>
            </a:r>
            <a:r>
              <a:rPr lang="hu-HU" b="1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Snapdragon</a:t>
            </a:r>
            <a:endParaRPr lang="hu-HU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MediaTek</a:t>
            </a:r>
            <a:endParaRPr lang="hu-HU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 (Apple A)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621852"/>
            <a:ext cx="3098646" cy="205750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66" y="4921208"/>
            <a:ext cx="1609491" cy="17494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69" y="4709892"/>
            <a:ext cx="1473035" cy="174944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45" y="2963950"/>
            <a:ext cx="4545145" cy="1752481"/>
          </a:xfrm>
          <a:prstGeom prst="rect">
            <a:avLst/>
          </a:prstGeom>
        </p:spPr>
      </p:pic>
      <p:pic>
        <p:nvPicPr>
          <p:cNvPr id="7" name="Kép 6" descr="A képen Betűtípus, Grafika, képernyőkép, szöveg látható&#10;&#10;Automatikusan generált leírás">
            <a:extLst>
              <a:ext uri="{FF2B5EF4-FFF2-40B4-BE49-F238E27FC236}">
                <a16:creationId xmlns:a16="http://schemas.microsoft.com/office/drawing/2014/main" id="{44C01C82-DDD3-4EEF-E6F0-930EAB6A7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61" y="5315493"/>
            <a:ext cx="3671404" cy="9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Mobil processzorok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43376"/>
            <a:ext cx="10515600" cy="5099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Évről évre egyre erősebbek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Vásárlásnál érdemes figyelni: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Belső memória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Teljesítmény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Órajel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Chip architektúra</a:t>
            </a: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" name="Kép 6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9661F99-E746-FDBF-9DAA-97F96E37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4" y="1547193"/>
            <a:ext cx="4010336" cy="4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Mobil processzorok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142048"/>
            <a:ext cx="10515600" cy="5099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 smtClean="0">
                <a:solidFill>
                  <a:schemeClr val="bg1"/>
                </a:solidFill>
              </a:rPr>
              <a:t>Régebbi processzorok:</a:t>
            </a:r>
            <a:endParaRPr lang="hu-H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err="1" smtClean="0">
                <a:solidFill>
                  <a:schemeClr val="bg1"/>
                </a:solidFill>
              </a:rPr>
              <a:t>Snapdragon</a:t>
            </a:r>
            <a:r>
              <a:rPr lang="hu-HU" b="1" dirty="0" smtClean="0">
                <a:solidFill>
                  <a:schemeClr val="bg1"/>
                </a:solidFill>
              </a:rPr>
              <a:t>: </a:t>
            </a:r>
            <a:r>
              <a:rPr lang="hu-HU" dirty="0" smtClean="0">
                <a:solidFill>
                  <a:schemeClr val="bg1"/>
                </a:solidFill>
              </a:rPr>
              <a:t>QSD8250 (2008)</a:t>
            </a:r>
          </a:p>
          <a:p>
            <a:pPr lvl="2">
              <a:lnSpc>
                <a:spcPct val="100000"/>
              </a:lnSpc>
            </a:pPr>
            <a:r>
              <a:rPr lang="hu-HU" i="1" dirty="0">
                <a:solidFill>
                  <a:schemeClr val="bg1"/>
                </a:solidFill>
              </a:rPr>
              <a:t>1</a:t>
            </a:r>
            <a:r>
              <a:rPr lang="hu-HU" i="1" dirty="0" smtClean="0">
                <a:solidFill>
                  <a:schemeClr val="bg1"/>
                </a:solidFill>
              </a:rPr>
              <a:t> mag, 1 </a:t>
            </a:r>
            <a:r>
              <a:rPr lang="hu-HU" i="1" dirty="0" err="1" smtClean="0">
                <a:solidFill>
                  <a:schemeClr val="bg1"/>
                </a:solidFill>
              </a:rPr>
              <a:t>GHz</a:t>
            </a:r>
            <a:r>
              <a:rPr lang="hu-HU" i="1" dirty="0" smtClean="0">
                <a:solidFill>
                  <a:schemeClr val="bg1"/>
                </a:solidFill>
              </a:rPr>
              <a:t>, 65 nanométer</a:t>
            </a:r>
          </a:p>
          <a:p>
            <a:pPr lvl="2">
              <a:lnSpc>
                <a:spcPct val="100000"/>
              </a:lnSpc>
            </a:pPr>
            <a:endParaRPr lang="hu-HU" sz="24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smtClean="0">
                <a:solidFill>
                  <a:schemeClr val="bg1"/>
                </a:solidFill>
              </a:rPr>
              <a:t>Apple A széria: </a:t>
            </a:r>
            <a:r>
              <a:rPr lang="hu-HU" dirty="0">
                <a:solidFill>
                  <a:schemeClr val="bg1"/>
                </a:solidFill>
              </a:rPr>
              <a:t>Apple </a:t>
            </a:r>
            <a:r>
              <a:rPr lang="hu-HU" dirty="0" smtClean="0">
                <a:solidFill>
                  <a:schemeClr val="bg1"/>
                </a:solidFill>
              </a:rPr>
              <a:t>A4 (2010)</a:t>
            </a:r>
          </a:p>
          <a:p>
            <a:pPr lvl="2">
              <a:lnSpc>
                <a:spcPct val="100000"/>
              </a:lnSpc>
            </a:pPr>
            <a:r>
              <a:rPr lang="hu-HU" i="1" dirty="0">
                <a:solidFill>
                  <a:schemeClr val="bg1"/>
                </a:solidFill>
              </a:rPr>
              <a:t>1</a:t>
            </a:r>
            <a:r>
              <a:rPr lang="hu-HU" i="1" dirty="0" smtClean="0">
                <a:solidFill>
                  <a:schemeClr val="bg1"/>
                </a:solidFill>
              </a:rPr>
              <a:t> </a:t>
            </a:r>
            <a:r>
              <a:rPr lang="hu-HU" i="1" dirty="0">
                <a:solidFill>
                  <a:schemeClr val="bg1"/>
                </a:solidFill>
              </a:rPr>
              <a:t>mag, </a:t>
            </a:r>
            <a:r>
              <a:rPr lang="hu-HU" i="1" dirty="0">
                <a:solidFill>
                  <a:schemeClr val="bg1"/>
                </a:solidFill>
              </a:rPr>
              <a:t>1</a:t>
            </a:r>
            <a:r>
              <a:rPr lang="hu-HU" i="1" dirty="0" smtClean="0">
                <a:solidFill>
                  <a:schemeClr val="bg1"/>
                </a:solidFill>
              </a:rPr>
              <a:t> </a:t>
            </a:r>
            <a:r>
              <a:rPr lang="hu-HU" i="1" dirty="0" err="1">
                <a:solidFill>
                  <a:schemeClr val="bg1"/>
                </a:solidFill>
              </a:rPr>
              <a:t>GHz</a:t>
            </a:r>
            <a:r>
              <a:rPr lang="hu-HU" i="1" dirty="0">
                <a:solidFill>
                  <a:schemeClr val="bg1"/>
                </a:solidFill>
              </a:rPr>
              <a:t>, </a:t>
            </a:r>
            <a:r>
              <a:rPr lang="hu-HU" i="1" dirty="0" smtClean="0">
                <a:solidFill>
                  <a:schemeClr val="bg1"/>
                </a:solidFill>
              </a:rPr>
              <a:t>40 nanométer</a:t>
            </a: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89" y="1271002"/>
            <a:ext cx="2611570" cy="261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89" y="3995612"/>
            <a:ext cx="2611570" cy="261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48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Mobil processzorok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332891"/>
            <a:ext cx="10515600" cy="5099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Legújabb processzorok </a:t>
            </a:r>
            <a:r>
              <a:rPr lang="hu-HU" dirty="0">
                <a:solidFill>
                  <a:schemeClr val="bg1"/>
                </a:solidFill>
              </a:rPr>
              <a:t>(ami jelenleg </a:t>
            </a:r>
            <a:r>
              <a:rPr lang="hu-HU" b="1" dirty="0">
                <a:solidFill>
                  <a:schemeClr val="bg1"/>
                </a:solidFill>
              </a:rPr>
              <a:t>elérhető</a:t>
            </a:r>
            <a:r>
              <a:rPr lang="hu-HU" dirty="0">
                <a:solidFill>
                  <a:schemeClr val="bg1"/>
                </a:solidFill>
              </a:rPr>
              <a:t> telefonban):</a:t>
            </a:r>
          </a:p>
          <a:p>
            <a:pPr lvl="1">
              <a:lnSpc>
                <a:spcPct val="100000"/>
              </a:lnSpc>
            </a:pPr>
            <a:r>
              <a:rPr lang="hu-HU" b="1" dirty="0" err="1" smtClean="0">
                <a:solidFill>
                  <a:schemeClr val="bg1"/>
                </a:solidFill>
              </a:rPr>
              <a:t>Snapdragon</a:t>
            </a:r>
            <a:r>
              <a:rPr lang="hu-HU" b="1" dirty="0" smtClean="0">
                <a:solidFill>
                  <a:schemeClr val="bg1"/>
                </a:solidFill>
              </a:rPr>
              <a:t>: </a:t>
            </a:r>
            <a:r>
              <a:rPr lang="hu-HU" dirty="0" err="1" smtClean="0">
                <a:solidFill>
                  <a:schemeClr val="bg1"/>
                </a:solidFill>
              </a:rPr>
              <a:t>Snapdragon</a:t>
            </a:r>
            <a:r>
              <a:rPr lang="hu-HU" dirty="0" smtClean="0">
                <a:solidFill>
                  <a:schemeClr val="bg1"/>
                </a:solidFill>
              </a:rPr>
              <a:t> 8 </a:t>
            </a:r>
            <a:r>
              <a:rPr lang="hu-HU" dirty="0" err="1" smtClean="0">
                <a:solidFill>
                  <a:schemeClr val="bg1"/>
                </a:solidFill>
              </a:rPr>
              <a:t>Gen</a:t>
            </a:r>
            <a:r>
              <a:rPr lang="hu-HU" dirty="0" smtClean="0">
                <a:solidFill>
                  <a:schemeClr val="bg1"/>
                </a:solidFill>
              </a:rPr>
              <a:t> 2 (3DMark: 12.000, </a:t>
            </a:r>
            <a:r>
              <a:rPr lang="hu-HU" dirty="0" err="1" smtClean="0">
                <a:solidFill>
                  <a:schemeClr val="bg1"/>
                </a:solidFill>
              </a:rPr>
              <a:t>Antutu</a:t>
            </a:r>
            <a:r>
              <a:rPr lang="hu-HU" dirty="0" smtClean="0">
                <a:solidFill>
                  <a:schemeClr val="bg1"/>
                </a:solidFill>
              </a:rPr>
              <a:t>: 1.520.000 pont)</a:t>
            </a:r>
          </a:p>
          <a:p>
            <a:pPr lvl="2">
              <a:lnSpc>
                <a:spcPct val="100000"/>
              </a:lnSpc>
            </a:pPr>
            <a:r>
              <a:rPr lang="hu-HU" sz="2400" i="1" dirty="0" smtClean="0">
                <a:solidFill>
                  <a:schemeClr val="bg1"/>
                </a:solidFill>
              </a:rPr>
              <a:t>8 </a:t>
            </a:r>
            <a:r>
              <a:rPr lang="hu-HU" sz="2400" i="1" dirty="0">
                <a:solidFill>
                  <a:schemeClr val="bg1"/>
                </a:solidFill>
              </a:rPr>
              <a:t>mag, 3.2 </a:t>
            </a:r>
            <a:r>
              <a:rPr lang="hu-HU" sz="2400" i="1" dirty="0" err="1">
                <a:solidFill>
                  <a:schemeClr val="bg1"/>
                </a:solidFill>
              </a:rPr>
              <a:t>GHz</a:t>
            </a:r>
            <a:r>
              <a:rPr lang="hu-HU" sz="2400" i="1" dirty="0">
                <a:solidFill>
                  <a:schemeClr val="bg1"/>
                </a:solidFill>
              </a:rPr>
              <a:t>, 4 </a:t>
            </a:r>
            <a:r>
              <a:rPr lang="hu-HU" sz="2400" i="1" dirty="0" smtClean="0">
                <a:solidFill>
                  <a:schemeClr val="bg1"/>
                </a:solidFill>
              </a:rPr>
              <a:t>nanométer, SC: 1984, MC: 5262, TDP: 6.3 W</a:t>
            </a:r>
          </a:p>
          <a:p>
            <a:pPr lvl="2">
              <a:lnSpc>
                <a:spcPct val="100000"/>
              </a:lnSpc>
            </a:pPr>
            <a:endParaRPr lang="hu-HU" sz="24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Apple: </a:t>
            </a:r>
            <a:r>
              <a:rPr lang="hu-HU" dirty="0">
                <a:solidFill>
                  <a:schemeClr val="bg1"/>
                </a:solidFill>
              </a:rPr>
              <a:t>Apple A17 Pro </a:t>
            </a:r>
            <a:r>
              <a:rPr lang="hu-HU" dirty="0" smtClean="0">
                <a:solidFill>
                  <a:schemeClr val="bg1"/>
                </a:solidFill>
              </a:rPr>
              <a:t>(3DMark: 10.000, </a:t>
            </a:r>
            <a:r>
              <a:rPr lang="hu-HU" dirty="0" err="1" smtClean="0">
                <a:solidFill>
                  <a:schemeClr val="bg1"/>
                </a:solidFill>
              </a:rPr>
              <a:t>Antutu</a:t>
            </a:r>
            <a:r>
              <a:rPr lang="hu-HU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kb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1.520.000</a:t>
            </a:r>
            <a:r>
              <a:rPr lang="hu-HU" dirty="0">
                <a:solidFill>
                  <a:schemeClr val="bg1"/>
                </a:solidFill>
              </a:rPr>
              <a:t> pont)</a:t>
            </a:r>
          </a:p>
          <a:p>
            <a:pPr lvl="2">
              <a:lnSpc>
                <a:spcPct val="100000"/>
              </a:lnSpc>
            </a:pPr>
            <a:r>
              <a:rPr lang="hu-HU" sz="2400" i="1" dirty="0">
                <a:solidFill>
                  <a:schemeClr val="bg1"/>
                </a:solidFill>
              </a:rPr>
              <a:t>6 mag, 3.7 </a:t>
            </a:r>
            <a:r>
              <a:rPr lang="hu-HU" sz="2400" i="1" dirty="0" err="1">
                <a:solidFill>
                  <a:schemeClr val="bg1"/>
                </a:solidFill>
              </a:rPr>
              <a:t>GHz</a:t>
            </a:r>
            <a:r>
              <a:rPr lang="hu-HU" sz="2400" i="1" dirty="0">
                <a:solidFill>
                  <a:schemeClr val="bg1"/>
                </a:solidFill>
              </a:rPr>
              <a:t>, 4 </a:t>
            </a:r>
            <a:r>
              <a:rPr lang="hu-HU" sz="2400" i="1" dirty="0" smtClean="0">
                <a:solidFill>
                  <a:schemeClr val="bg1"/>
                </a:solidFill>
              </a:rPr>
              <a:t>nanométer, SC: 2932, MC: 7431, TDP: 8 W</a:t>
            </a:r>
          </a:p>
          <a:p>
            <a:pPr lvl="2">
              <a:lnSpc>
                <a:spcPct val="100000"/>
              </a:lnSpc>
            </a:pPr>
            <a:endParaRPr lang="hu-HU" sz="24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MediaTek</a:t>
            </a:r>
            <a:r>
              <a:rPr lang="hu-HU" b="1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Dimensity</a:t>
            </a:r>
            <a:r>
              <a:rPr lang="hu-HU" dirty="0">
                <a:solidFill>
                  <a:schemeClr val="bg1"/>
                </a:solidFill>
              </a:rPr>
              <a:t> 9200 </a:t>
            </a:r>
            <a:r>
              <a:rPr lang="hu-HU" dirty="0" smtClean="0">
                <a:solidFill>
                  <a:schemeClr val="bg1"/>
                </a:solidFill>
              </a:rPr>
              <a:t>(3DMark: 12.000, </a:t>
            </a:r>
            <a:r>
              <a:rPr lang="hu-HU" dirty="0" err="1" smtClean="0">
                <a:solidFill>
                  <a:schemeClr val="bg1"/>
                </a:solidFill>
              </a:rPr>
              <a:t>Antutu</a:t>
            </a:r>
            <a:r>
              <a:rPr lang="hu-HU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kb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1.450.00</a:t>
            </a:r>
            <a:r>
              <a:rPr lang="hu-HU" dirty="0">
                <a:solidFill>
                  <a:schemeClr val="bg1"/>
                </a:solidFill>
              </a:rPr>
              <a:t>0 pont)</a:t>
            </a:r>
          </a:p>
          <a:p>
            <a:pPr lvl="2">
              <a:lnSpc>
                <a:spcPct val="100000"/>
              </a:lnSpc>
            </a:pPr>
            <a:r>
              <a:rPr lang="hu-HU" sz="2400" i="1" dirty="0">
                <a:solidFill>
                  <a:schemeClr val="bg1"/>
                </a:solidFill>
              </a:rPr>
              <a:t>8 mag, 3 </a:t>
            </a:r>
            <a:r>
              <a:rPr lang="hu-HU" sz="2400" i="1" dirty="0" err="1">
                <a:solidFill>
                  <a:schemeClr val="bg1"/>
                </a:solidFill>
              </a:rPr>
              <a:t>GHz</a:t>
            </a:r>
            <a:r>
              <a:rPr lang="hu-HU" sz="2400" i="1" dirty="0">
                <a:solidFill>
                  <a:schemeClr val="bg1"/>
                </a:solidFill>
              </a:rPr>
              <a:t>, 4 </a:t>
            </a:r>
            <a:r>
              <a:rPr lang="hu-HU" sz="2400" i="1" dirty="0" smtClean="0">
                <a:solidFill>
                  <a:schemeClr val="bg1"/>
                </a:solidFill>
              </a:rPr>
              <a:t>nanométer, SC: 1945, MC: 5251</a:t>
            </a:r>
            <a:endParaRPr lang="hu-HU" sz="2400" i="1" dirty="0">
              <a:solidFill>
                <a:schemeClr val="bg1"/>
              </a:solidFill>
            </a:endParaRP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87881A9-08A4-C196-FEDB-921F0FA3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1" y="5219600"/>
            <a:ext cx="1609491" cy="1749447"/>
          </a:xfrm>
          <a:prstGeom prst="rect">
            <a:avLst/>
          </a:prstGeom>
        </p:spPr>
      </p:pic>
      <p:pic>
        <p:nvPicPr>
          <p:cNvPr id="5" name="Kép 4" descr="A képen Betűtípus, Grafika, képernyőkép, szöveg látható&#10;&#10;Automatikusan generált leírás">
            <a:extLst>
              <a:ext uri="{FF2B5EF4-FFF2-40B4-BE49-F238E27FC236}">
                <a16:creationId xmlns:a16="http://schemas.microsoft.com/office/drawing/2014/main" id="{E8962170-404A-7E9B-6AF2-E61E6D135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98" y="5471378"/>
            <a:ext cx="3671404" cy="9608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F6F4608-5A70-3D59-B449-466F7DC3B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88" y="5071560"/>
            <a:ext cx="1473035" cy="17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Mobil processzorok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332891"/>
            <a:ext cx="10515600" cy="5099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 smtClean="0">
                <a:solidFill>
                  <a:schemeClr val="bg1"/>
                </a:solidFill>
              </a:rPr>
              <a:t>Jövőben érkező processzorok</a:t>
            </a:r>
            <a:endParaRPr lang="hu-H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err="1" smtClean="0">
                <a:solidFill>
                  <a:schemeClr val="bg1"/>
                </a:solidFill>
              </a:rPr>
              <a:t>Snapdragon</a:t>
            </a:r>
            <a:r>
              <a:rPr lang="hu-HU" b="1" dirty="0" smtClean="0">
                <a:solidFill>
                  <a:schemeClr val="bg1"/>
                </a:solidFill>
              </a:rPr>
              <a:t>: </a:t>
            </a:r>
            <a:r>
              <a:rPr lang="hu-HU" dirty="0" err="1" smtClean="0">
                <a:solidFill>
                  <a:schemeClr val="bg1"/>
                </a:solidFill>
              </a:rPr>
              <a:t>Snapdragon</a:t>
            </a:r>
            <a:r>
              <a:rPr lang="hu-HU" dirty="0" smtClean="0">
                <a:solidFill>
                  <a:schemeClr val="bg1"/>
                </a:solidFill>
              </a:rPr>
              <a:t> 8 </a:t>
            </a:r>
            <a:r>
              <a:rPr lang="hu-HU" dirty="0" err="1" smtClean="0">
                <a:solidFill>
                  <a:schemeClr val="bg1"/>
                </a:solidFill>
              </a:rPr>
              <a:t>Gen</a:t>
            </a:r>
            <a:r>
              <a:rPr lang="hu-HU" dirty="0" smtClean="0">
                <a:solidFill>
                  <a:schemeClr val="bg1"/>
                </a:solidFill>
              </a:rPr>
              <a:t> 3 (</a:t>
            </a:r>
            <a:r>
              <a:rPr lang="hu-HU" dirty="0" err="1" smtClean="0">
                <a:solidFill>
                  <a:schemeClr val="bg1"/>
                </a:solidFill>
              </a:rPr>
              <a:t>Antutu</a:t>
            </a:r>
            <a:r>
              <a:rPr lang="hu-HU" dirty="0" smtClean="0">
                <a:solidFill>
                  <a:schemeClr val="bg1"/>
                </a:solidFill>
              </a:rPr>
              <a:t>: </a:t>
            </a:r>
            <a:r>
              <a:rPr lang="hu-HU" b="1" dirty="0" smtClean="0">
                <a:solidFill>
                  <a:schemeClr val="bg1"/>
                </a:solidFill>
              </a:rPr>
              <a:t>1.980.000</a:t>
            </a:r>
            <a:r>
              <a:rPr lang="hu-HU" dirty="0" smtClean="0">
                <a:solidFill>
                  <a:schemeClr val="bg1"/>
                </a:solidFill>
              </a:rPr>
              <a:t> pont)</a:t>
            </a:r>
          </a:p>
          <a:p>
            <a:pPr lvl="2">
              <a:lnSpc>
                <a:spcPct val="100000"/>
              </a:lnSpc>
            </a:pPr>
            <a:r>
              <a:rPr lang="hu-HU" sz="2400" i="1" dirty="0" smtClean="0">
                <a:solidFill>
                  <a:schemeClr val="bg1"/>
                </a:solidFill>
              </a:rPr>
              <a:t>8 </a:t>
            </a:r>
            <a:r>
              <a:rPr lang="hu-HU" sz="2400" i="1" dirty="0">
                <a:solidFill>
                  <a:schemeClr val="bg1"/>
                </a:solidFill>
              </a:rPr>
              <a:t>mag, </a:t>
            </a:r>
            <a:r>
              <a:rPr lang="hu-HU" sz="2400" i="1" dirty="0" smtClean="0">
                <a:solidFill>
                  <a:schemeClr val="bg1"/>
                </a:solidFill>
              </a:rPr>
              <a:t>3.3 </a:t>
            </a:r>
            <a:r>
              <a:rPr lang="hu-HU" sz="2400" i="1" dirty="0" err="1">
                <a:solidFill>
                  <a:schemeClr val="bg1"/>
                </a:solidFill>
              </a:rPr>
              <a:t>GHz</a:t>
            </a:r>
            <a:r>
              <a:rPr lang="hu-HU" sz="2400" i="1" dirty="0">
                <a:solidFill>
                  <a:schemeClr val="bg1"/>
                </a:solidFill>
              </a:rPr>
              <a:t>, 4 </a:t>
            </a:r>
            <a:r>
              <a:rPr lang="hu-HU" sz="2400" i="1" dirty="0" smtClean="0">
                <a:solidFill>
                  <a:schemeClr val="bg1"/>
                </a:solidFill>
              </a:rPr>
              <a:t>nanométer, SC: 2192, MC: 7283</a:t>
            </a:r>
          </a:p>
          <a:p>
            <a:pPr lvl="2">
              <a:lnSpc>
                <a:spcPct val="100000"/>
              </a:lnSpc>
            </a:pPr>
            <a:endParaRPr lang="hu-HU" sz="24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Apple: </a:t>
            </a:r>
            <a:r>
              <a:rPr lang="hu-HU" dirty="0">
                <a:solidFill>
                  <a:schemeClr val="bg1"/>
                </a:solidFill>
              </a:rPr>
              <a:t>Apple </a:t>
            </a:r>
            <a:r>
              <a:rPr lang="hu-HU" dirty="0" smtClean="0">
                <a:solidFill>
                  <a:schemeClr val="bg1"/>
                </a:solidFill>
              </a:rPr>
              <a:t>A18 (Pro?)</a:t>
            </a:r>
          </a:p>
          <a:p>
            <a:pPr lvl="2">
              <a:lnSpc>
                <a:spcPct val="100000"/>
              </a:lnSpc>
            </a:pPr>
            <a:r>
              <a:rPr lang="hu-HU" sz="2400" i="1" dirty="0" smtClean="0">
                <a:solidFill>
                  <a:schemeClr val="bg1"/>
                </a:solidFill>
              </a:rPr>
              <a:t>Nem sokat lehet tudni róla, elvileg: 3 nm-es technológia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hu-HU" sz="28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MediaTek</a:t>
            </a:r>
            <a:r>
              <a:rPr lang="hu-HU" b="1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Dimensity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smtClean="0">
                <a:solidFill>
                  <a:schemeClr val="bg1"/>
                </a:solidFill>
              </a:rPr>
              <a:t>9300 (</a:t>
            </a:r>
            <a:r>
              <a:rPr lang="hu-HU" dirty="0" err="1" smtClean="0">
                <a:solidFill>
                  <a:schemeClr val="bg1"/>
                </a:solidFill>
              </a:rPr>
              <a:t>Antutu</a:t>
            </a:r>
            <a:r>
              <a:rPr lang="hu-HU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kb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 smtClean="0">
                <a:solidFill>
                  <a:schemeClr val="bg1"/>
                </a:solidFill>
              </a:rPr>
              <a:t>2.040.000 </a:t>
            </a:r>
            <a:r>
              <a:rPr lang="hu-HU" dirty="0" smtClean="0">
                <a:solidFill>
                  <a:schemeClr val="bg1"/>
                </a:solidFill>
              </a:rPr>
              <a:t>pont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hu-HU" sz="2400" i="1" dirty="0">
                <a:solidFill>
                  <a:schemeClr val="bg1"/>
                </a:solidFill>
              </a:rPr>
              <a:t>8 mag, </a:t>
            </a:r>
            <a:r>
              <a:rPr lang="hu-HU" sz="2400" i="1" dirty="0" smtClean="0">
                <a:solidFill>
                  <a:schemeClr val="bg1"/>
                </a:solidFill>
              </a:rPr>
              <a:t>3.2 </a:t>
            </a:r>
            <a:r>
              <a:rPr lang="hu-HU" sz="2400" i="1" dirty="0" err="1">
                <a:solidFill>
                  <a:schemeClr val="bg1"/>
                </a:solidFill>
              </a:rPr>
              <a:t>GHz</a:t>
            </a:r>
            <a:r>
              <a:rPr lang="hu-HU" sz="2400" i="1" dirty="0">
                <a:solidFill>
                  <a:schemeClr val="bg1"/>
                </a:solidFill>
              </a:rPr>
              <a:t>, 4 </a:t>
            </a:r>
            <a:r>
              <a:rPr lang="hu-HU" sz="2400" i="1" dirty="0" smtClean="0">
                <a:solidFill>
                  <a:schemeClr val="bg1"/>
                </a:solidFill>
              </a:rPr>
              <a:t>nanométer, SC: 2215, MC: 7246</a:t>
            </a:r>
            <a:endParaRPr lang="hu-HU" sz="2400" i="1" dirty="0">
              <a:solidFill>
                <a:schemeClr val="bg1"/>
              </a:solidFill>
            </a:endParaRP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87881A9-08A4-C196-FEDB-921F0FA3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1" y="5219600"/>
            <a:ext cx="1609491" cy="1749447"/>
          </a:xfrm>
          <a:prstGeom prst="rect">
            <a:avLst/>
          </a:prstGeom>
        </p:spPr>
      </p:pic>
      <p:pic>
        <p:nvPicPr>
          <p:cNvPr id="5" name="Kép 4" descr="A képen Betűtípus, Grafika, képernyőkép, szöveg látható&#10;&#10;Automatikusan generált leírás">
            <a:extLst>
              <a:ext uri="{FF2B5EF4-FFF2-40B4-BE49-F238E27FC236}">
                <a16:creationId xmlns:a16="http://schemas.microsoft.com/office/drawing/2014/main" id="{E8962170-404A-7E9B-6AF2-E61E6D135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98" y="5471378"/>
            <a:ext cx="3671404" cy="9608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F6F4608-5A70-3D59-B449-466F7DC3B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888" y="5071560"/>
            <a:ext cx="1473035" cy="17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RAM FELTALÁLÓJA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38200" y="2559865"/>
            <a:ext cx="6735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A dinamikus véletlen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hozzáférésű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memóriát (RAM) először Robert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Dennard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 találta fel 1968-ban.</a:t>
            </a:r>
          </a:p>
          <a:p>
            <a:endParaRPr lang="hu-HU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Texasban született, és mérnök, aki megalkotta a (RAM) egyik első modelljét, amelyet először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Dynamic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Random Access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Memorynak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hívtak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37" y="528986"/>
            <a:ext cx="4095750" cy="600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92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03704E-6 L -6.25E-7 7.03704E-6 C 0.00235 0.00672 0.00534 0.01297 0.00716 0.02015 C 0.00886 0.02709 0.00951 0.03473 0.01029 0.04214 C 0.01289 0.06899 0.01237 0.07292 0.01237 0.09862 L -0.01028 0.33241 L -0.21888 0.41274 L -0.25377 0.41274 L -0.41406 0.41644 C -0.44752 0.41112 -0.43112 0.4176 -0.46953 0.38913 C -0.47747 0.38311 -0.4931 0.37084 -0.4931 0.37084 L -0.55169 0.31227 C -0.56002 0.28496 -0.56849 0.26621 -0.57018 0.23565 C -0.57096 0.22061 -0.57018 0.2051 -0.57018 0.19005 L -0.49114 0.10047 C -0.42435 0.097 -0.46718 0.09862 -0.36263 0.09862 L -0.24765 0.1426 L -0.1901 0.18079 C -0.18632 0.18334 -0.18242 0.18519 -0.17877 0.1882 C -0.17265 0.19306 -0.16614 0.197 -0.16028 0.20278 C -0.15755 0.20556 -0.15312 0.21366 -0.15312 0.21366 L -0.13567 0.29052 C -0.13698 0.29584 -0.13763 0.30232 -0.13971 0.30695 C -0.14557 0.31945 -0.16315 0.33496 -0.16953 0.33982 C -0.18437 0.35116 -0.21471 0.37084 -0.21471 0.37084 L -0.31536 0.42917 C -0.35755 0.44237 -0.34622 0.44144 -0.41093 0.43473 C -0.42239 0.43357 -0.43359 0.42894 -0.44492 0.42547 C -0.45416 0.42292 -0.47265 0.41644 -0.47265 0.41644 L -0.5681 0.3963 C -0.58541 0.38612 -0.59661 0.38241 -0.61132 0.36343 C -0.62317 0.34792 -0.6457 0.30579 -0.65442 0.28866 C -0.66289 0.272 -0.67903 0.23751 -0.67903 0.23751 L -0.71601 0.14792 L -0.71601 0.05672 L -0.68528 -0.0949 C -0.68177 -0.0986 -0.67838 -0.10208 -0.675 -0.10578 C -0.67291 -0.1081 -0.67109 -0.1111 -0.66888 -0.11319 C -0.66692 -0.11481 -0.66458 -0.11527 -0.66263 -0.11689 C -0.65651 -0.12175 -0.6582 -0.12384 -0.6513 -0.12777 C -0.64935 -0.12893 -0.64726 -0.12893 -0.64518 -0.12962 C -0.6431 -0.13148 -0.64114 -0.13356 -0.63906 -0.13518 C -0.63411 -0.13888 -0.63112 -0.13981 -0.62565 -0.1405 C -0.62057 -0.14143 -0.61028 -0.14235 -0.61028 -0.14235 L -0.50651 -0.08935 C -0.50403 -0.0868 -0.4858 -0.06712 -0.47981 -0.05833 C -0.47825 -0.05624 -0.47708 -0.05347 -0.47565 -0.05115 C -0.475 -0.0486 -0.47448 -0.04606 -0.47356 -0.04374 C -0.47278 -0.04166 -0.47135 -0.0405 -0.47057 -0.03819 C -0.46953 -0.03541 -0.46927 -0.03217 -0.46849 -0.02916 C -0.46692 -0.02291 -0.46341 -0.01087 -0.46341 -0.01087 L -0.45716 0.05672 C -0.4582 0.06459 -0.45846 0.07292 -0.46028 0.08033 C -0.46067 0.08218 -0.46237 0.08172 -0.46341 0.08218 C -0.46627 0.0838 -0.46966 0.08496 -0.47265 0.08589 C -0.47461 0.08658 -0.47877 0.08774 -0.47877 0.08774 L -0.52187 0.08959 C -0.52565 0.08658 -0.52968 0.08403 -0.5332 0.08033 C -0.54323 0.07015 -0.54049 0.06829 -0.54961 0.05487 C -0.60286 -0.02337 -0.55156 0.06204 -0.61432 -0.04745 C -0.62057 -0.05833 -0.62747 -0.06805 -0.63281 -0.08032 L -0.66263 -0.14791 L -0.69752 -0.29027 C -0.69205 -0.30393 -0.68841 -0.31411 -0.68112 -0.32685 C -0.67565 -0.33657 -0.67096 -0.34791 -0.66471 -0.35601 C -0.65716 -0.36573 -0.65052 -0.37823 -0.64205 -0.38518 L -0.62669 -0.39814 L -0.41614 -0.45092 C -0.40651 -0.45046 -0.39687 -0.45069 -0.38737 -0.4493 C -0.38411 -0.4486 -0.37461 -0.44166 -0.37187 -0.44004 C -0.3552 -0.42962 -0.36979 -0.44097 -0.35442 -0.42546 C -0.34101 -0.41203 -0.34856 -0.42453 -0.33294 -0.39814 C -0.3306 -0.39421 -0.32669 -0.38518 -0.32669 -0.38518 L -0.28047 -0.23564 C -0.2832 -0.22823 -0.28541 -0.22013 -0.28867 -0.21365 C -0.29036 -0.21041 -0.2927 -0.20856 -0.29492 -0.20624 C -0.30377 -0.19722 -0.30442 -0.19814 -0.31536 -0.19351 C -0.32812 -0.18819 -0.34492 -0.18171 -0.35755 -0.17893 C -0.3664 -0.17708 -0.37539 -0.17615 -0.38424 -0.17523 C -0.39179 -0.17453 -0.4069 -0.17337 -0.4069 -0.17337 L -0.52083 -0.12592 C -0.52291 -0.12175 -0.52461 -0.11689 -0.52708 -0.11319 C -0.52955 -0.10948 -0.53268 -0.1074 -0.53528 -0.10416 C -0.5375 -0.10138 -0.53945 -0.09814 -0.5414 -0.0949 C -0.54609 -0.08703 -0.55273 -0.07615 -0.5569 -0.06573 C -0.55794 -0.06273 -0.55911 -0.05972 -0.55989 -0.05648 C -0.56119 -0.05138 -0.56263 -0.04235 -0.56302 -0.03657 C -0.56315 -0.03472 -0.56302 -0.03286 -0.56302 -0.03101 L -0.50039 0.07315 C -0.48437 0.08565 -0.47838 0.09144 -0.46132 0.10047 C -0.45312 0.10487 -0.44492 0.10811 -0.43659 0.11135 C -0.42877 0.11482 -0.42096 0.11829 -0.41302 0.12061 C -0.39609 0.12524 -0.36927 0.12778 -0.35234 0.12964 C -0.28268 0.12107 -0.28229 0.13565 -0.23737 0.10232 C -0.22929 0.0963 -0.22135 0.08982 -0.21367 0.08218 C -0.20586 0.07454 -0.19114 0.05672 -0.19114 0.05672 L -0.10885 -0.15694 C -0.11067 -0.16134 -0.11198 -0.1662 -0.11406 -0.1699 C -0.11836 -0.17754 -0.13333 -0.19606 -0.13763 -0.20092 C -0.15104 -0.21573 -0.1664 -0.23032 -0.18086 -0.24097 C -0.18919 -0.24722 -0.19778 -0.25254 -0.20651 -0.2574 C -0.21601 -0.26296 -0.24518 -0.27754 -0.2569 -0.28124 C -0.26302 -0.2831 -0.27539 -0.28495 -0.27539 -0.28495 L -0.33802 -0.2574 L -0.35651 -0.23009 L -0.36263 -0.22083 C -0.36471 -0.21782 -0.36666 -0.21458 -0.36888 -0.2118 C -0.37018 -0.20995 -0.37161 -0.20833 -0.37291 -0.20624 C -0.37409 -0.20462 -0.37487 -0.20254 -0.37604 -0.20092 C -0.37773 -0.19837 -0.37955 -0.19629 -0.38112 -0.19351 C -0.38203 -0.19189 -0.38242 -0.18981 -0.3832 -0.18796 C -0.38554 -0.1831 -0.39036 -0.17337 -0.39036 -0.17337 L -0.40065 -0.0949 C -0.39895 -0.08935 -0.39843 -0.08194 -0.39557 -0.07847 C -0.38919 -0.0706 -0.37838 -0.07129 -0.37083 -0.06944 C -0.3582 -0.0662 -0.35963 -0.06504 -0.34622 -0.06018 C -0.34218 -0.05879 -0.33802 -0.05763 -0.33385 -0.05648 C -0.32916 -0.05532 -0.31953 -0.053 -0.31953 -0.053 L -0.22083 -0.02546 C -0.21028 -0.02731 -0.19948 -0.02754 -0.18906 -0.03101 C -0.17955 -0.03425 -0.17044 -0.03981 -0.16132 -0.0456 C -0.13515 -0.06226 -0.15325 -0.05023 -0.11406 -0.07847 L -0.09869 -0.08935 C -0.09349 -0.09305 -0.08815 -0.09583 -0.0832 -0.10046 L -0.06784 -0.11504 L 0.01537 -0.14235 C 0.03386 -0.10972 0.01628 -0.14189 0.02774 -0.11874 C 0.02865 -0.11666 0.02995 -0.11527 0.03086 -0.11319 C 0.0323 -0.10948 0.03724 -0.0949 0.03907 -0.08749 C 0.03946 -0.08587 0.03972 -0.08402 0.04011 -0.08217 C 0.04115 -0.06573 0.04102 -0.07245 0.04102 -0.06203 L -6.25E-7 7.03704E-6 Z " pathEditMode="relative" ptsTypes="AAAAAAAAAAAAAAAAAAAAAAAAAAAAAAAAAAAAAAAAAAAAAAAAAAAAAAAAAAAAAAAAAAAAAAAAAAAAAAAAAA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106856"/>
            <a:ext cx="6431602" cy="1812629"/>
          </a:xfrm>
        </p:spPr>
        <p:txBody>
          <a:bodyPr anchor="b">
            <a:norm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Algerian" panose="04020705040A02060702" pitchFamily="82" charset="0"/>
              </a:rPr>
              <a:t>PC PROCESSZOR </a:t>
            </a:r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FOGLALATOK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44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Fontos a foglalat típusa alaplap/processzor vásárlásnál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Lényegében egy csatlakozó, amibe helyezzük a processzort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- 2 fő foglalat: LGA és AM (Intel és AMD)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Aktuális foglalatok: 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Intel: LGA1151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AMD: AM5</a:t>
            </a:r>
          </a:p>
        </p:txBody>
      </p:sp>
      <p:pic>
        <p:nvPicPr>
          <p:cNvPr id="7" name="Kép 6" descr="A képen elektronika, Elektronikus eszköz, Elektrontechnika, gép látható&#10;&#10;Automatikusan generált leírás">
            <a:extLst>
              <a:ext uri="{FF2B5EF4-FFF2-40B4-BE49-F238E27FC236}">
                <a16:creationId xmlns:a16="http://schemas.microsoft.com/office/drawing/2014/main" id="{411B6318-AA20-85B2-DFB2-A3C1EB253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36" y="369913"/>
            <a:ext cx="2276354" cy="27845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 descr="A képen elektronika, fekete-fehér, számítógép látható&#10;&#10;Automatikusan generált leírás">
            <a:extLst>
              <a:ext uri="{FF2B5EF4-FFF2-40B4-BE49-F238E27FC236}">
                <a16:creationId xmlns:a16="http://schemas.microsoft.com/office/drawing/2014/main" id="{8BCBD0FB-EB37-95F9-11F4-B639C4736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0" y="3730267"/>
            <a:ext cx="2526961" cy="2784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PC Processzor vásárlás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Magok száma: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elosztódnak a processzor feladatai a magok között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Foglalat: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LGA (Intel) vagy AM (AMD)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Órajel:</a:t>
            </a:r>
            <a:r>
              <a:rPr lang="hu-HU" dirty="0">
                <a:solidFill>
                  <a:schemeClr val="bg1"/>
                </a:solidFill>
              </a:rPr>
              <a:t> a processzor sebessége (Hz -&gt;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TDP: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megmutatja hogy a CPU mennyit hőt bocsát el</a:t>
            </a:r>
          </a:p>
          <a:p>
            <a:pPr>
              <a:lnSpc>
                <a:spcPct val="100000"/>
              </a:lnSpc>
            </a:pPr>
            <a:r>
              <a:rPr lang="hu-HU" u="sng" dirty="0">
                <a:solidFill>
                  <a:schemeClr val="bg1"/>
                </a:solidFill>
              </a:rPr>
              <a:t>Gyorsítótár:</a:t>
            </a:r>
            <a:r>
              <a:rPr lang="hu-HU" dirty="0">
                <a:solidFill>
                  <a:schemeClr val="bg1"/>
                </a:solidFill>
              </a:rPr>
              <a:t> ideiglenes fájlok tárolására alkalmas</a:t>
            </a:r>
          </a:p>
        </p:txBody>
      </p:sp>
    </p:spTree>
    <p:extLst>
      <p:ext uri="{BB962C8B-B14F-4D97-AF65-F5344CB8AC3E}">
        <p14:creationId xmlns:p14="http://schemas.microsoft.com/office/powerpoint/2010/main" val="212404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08D5EA-0D26-9659-7B3F-7E8A9252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Köszönjük a figyelmet!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782444" y="4091781"/>
            <a:ext cx="10627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01001011 11000011 10110110 01110011 01111010 11000011 10110110 01101110 01101010 11000011 10111100 01101011 00100000 01100001 00100000 01100110 01101001 01100111 01111001 01100101 01101100 01101101 01100101 01110100 00100001</a:t>
            </a:r>
          </a:p>
        </p:txBody>
      </p:sp>
    </p:spTree>
    <p:extLst>
      <p:ext uri="{BB962C8B-B14F-4D97-AF65-F5344CB8AC3E}">
        <p14:creationId xmlns:p14="http://schemas.microsoft.com/office/powerpoint/2010/main" val="2669782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Források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412957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https://www.alza.hu/mi-a-processzor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https://bytech.hu/processzor/ https://hu.wikipedia.org/wiki/Central_processing_unit https://hu.wikipedia.org/wiki/Processzorfoglalat https://hu.frwiki.wiki/wiki/Processeur </a:t>
            </a:r>
            <a:r>
              <a:rPr lang="hu-H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http://users.atw.hu/tfginfo/ht/hardver/CPU.htm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https://slideplayer.hu/slide/2118473/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https://bestofcafe.hu/mi_a_ram.html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https://www.pcx.hu/Minden-amit-RAM-tudni-erdemes-1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https://hu.wikipedia.org/wiki/Mem%C3%B3ria_(sz%C3%A1m%C3%ADt%C3%A1stechnika)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7"/>
              </a:rPr>
              <a:t>https://</a:t>
            </a:r>
            <a:r>
              <a:rPr lang="hu-HU" dirty="0" smtClean="0">
                <a:solidFill>
                  <a:schemeClr val="bg1"/>
                </a:solidFill>
                <a:hlinkClick r:id="rId7"/>
              </a:rPr>
              <a:t>www.alza.hu/fogalomtar/ram-memoria-tipusok</a:t>
            </a:r>
            <a:endParaRPr lang="hu-H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https://nanoreview.ne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 RAM?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1"/>
            <a:ext cx="10515600" cy="3851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(Random Access </a:t>
            </a:r>
            <a:r>
              <a:rPr lang="hu-HU" dirty="0" err="1">
                <a:solidFill>
                  <a:schemeClr val="bg1"/>
                </a:solidFill>
              </a:rPr>
              <a:t>Memory</a:t>
            </a:r>
            <a:r>
              <a:rPr lang="hu-HU" dirty="0">
                <a:solidFill>
                  <a:schemeClr val="bg1"/>
                </a:solidFill>
              </a:rPr>
              <a:t>) egy olyan típusú számítógépes memória, amely gyors és véletlenszerű hozzáférést biztosít az adatokhoz.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 a memória típus ideiglenes </a:t>
            </a:r>
            <a:r>
              <a:rPr lang="hu-HU" dirty="0" err="1">
                <a:solidFill>
                  <a:schemeClr val="bg1"/>
                </a:solidFill>
              </a:rPr>
              <a:t>tárolóhelyet</a:t>
            </a:r>
            <a:r>
              <a:rPr lang="hu-HU" dirty="0">
                <a:solidFill>
                  <a:schemeClr val="bg1"/>
                </a:solidFill>
              </a:rPr>
              <a:t> biztosít a futó alkalmazások számára.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kapacitása nagyban befolyásolja a számítógép teljesítményét, mivel a nagyobb RAM kapacitás lehetővé teszi több program futtatását és azok gyorsabb működését.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05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RAM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Régen mágnesszalagon tárolták az adatokat</a:t>
            </a: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Az 1990-es években került bevezetésre az SDRAM. Az SDRAM már képes volt gyorsan, egyetlen adatsebességgel átvinni az adatokat.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2000 körül lett kifejlesztve a dupla adatsebesség véletlen </a:t>
            </a:r>
            <a:r>
              <a:rPr lang="hu-HU" dirty="0" err="1">
                <a:solidFill>
                  <a:schemeClr val="bg1"/>
                </a:solidFill>
              </a:rPr>
              <a:t>hozzáférésű</a:t>
            </a:r>
            <a:r>
              <a:rPr lang="hu-HU" dirty="0">
                <a:solidFill>
                  <a:schemeClr val="bg1"/>
                </a:solidFill>
              </a:rPr>
              <a:t> memória (DDR RAM).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 DDR RAM bevezetése megváltoztatta és meghatározta a memória piacát, ami a mai napig meghatározó.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 descr="A képen elektronika, Elektrontechnika, Számítógép-alkatrész, Elektronikus alkatrész látható&#10;&#10;Automatikusan generált leírás">
            <a:extLst>
              <a:ext uri="{FF2B5EF4-FFF2-40B4-BE49-F238E27FC236}">
                <a16:creationId xmlns:a16="http://schemas.microsoft.com/office/drawing/2014/main" id="{45ED178D-3631-CEA5-2548-19DF7DDA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443">
            <a:off x="8714916" y="-430662"/>
            <a:ext cx="3034715" cy="303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35918A-17A8-B998-2EBD-4DC913DA3486}"/>
              </a:ext>
            </a:extLst>
          </p:cNvPr>
          <p:cNvSpPr txBox="1"/>
          <p:nvPr/>
        </p:nvSpPr>
        <p:spPr>
          <a:xfrm>
            <a:off x="9404838" y="2030340"/>
            <a:ext cx="24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1990: Apple MAC RAM</a:t>
            </a:r>
          </a:p>
        </p:txBody>
      </p:sp>
    </p:spTree>
    <p:extLst>
      <p:ext uri="{BB962C8B-B14F-4D97-AF65-F5344CB8AC3E}">
        <p14:creationId xmlns:p14="http://schemas.microsoft.com/office/powerpoint/2010/main" val="211356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1721" y="474306"/>
            <a:ext cx="11608558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Fontosabb félvezető memóriatípusok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84933"/>
            <a:ext cx="10515600" cy="35242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ROM </a:t>
            </a:r>
            <a:r>
              <a:rPr lang="hu-HU" dirty="0">
                <a:solidFill>
                  <a:schemeClr val="bg1"/>
                </a:solidFill>
              </a:rPr>
              <a:t>(csak olvasható memória): Gyártó által beégetett adatot tartalmaz, amely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PROM</a:t>
            </a:r>
            <a:r>
              <a:rPr lang="hu-HU" dirty="0">
                <a:solidFill>
                  <a:schemeClr val="bg1"/>
                </a:solidFill>
              </a:rPr>
              <a:t> (programozható ROM): Olyan memória, amely egyszer írható, de később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EPROM</a:t>
            </a:r>
            <a:r>
              <a:rPr lang="hu-HU" dirty="0">
                <a:solidFill>
                  <a:schemeClr val="bg1"/>
                </a:solidFill>
              </a:rPr>
              <a:t> (törölhető PROM): Törölhető és többször újraírható;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EEPROM</a:t>
            </a:r>
            <a:r>
              <a:rPr lang="hu-HU" dirty="0">
                <a:solidFill>
                  <a:schemeClr val="bg1"/>
                </a:solidFill>
              </a:rPr>
              <a:t> (elektronikusan törölhető PROM): Elektromos feszültséggel törölhető és újraírható. Ilyenek például a </a:t>
            </a:r>
            <a:r>
              <a:rPr lang="hu-HU" dirty="0" err="1">
                <a:solidFill>
                  <a:schemeClr val="bg1"/>
                </a:solidFill>
              </a:rPr>
              <a:t>Flash</a:t>
            </a:r>
            <a:r>
              <a:rPr lang="hu-HU" dirty="0">
                <a:solidFill>
                  <a:schemeClr val="bg1"/>
                </a:solidFill>
              </a:rPr>
              <a:t> memóriák is.</a:t>
            </a:r>
          </a:p>
        </p:txBody>
      </p:sp>
    </p:spTree>
    <p:extLst>
      <p:ext uri="{BB962C8B-B14F-4D97-AF65-F5344CB8AC3E}">
        <p14:creationId xmlns:p14="http://schemas.microsoft.com/office/powerpoint/2010/main" val="10840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91003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legrégebbi</a:t>
            </a:r>
            <a:r>
              <a:rPr lang="hu-HU" dirty="0">
                <a:solidFill>
                  <a:schemeClr val="bg1"/>
                </a:solidFill>
              </a:rPr>
              <a:t> memória típus</a:t>
            </a:r>
          </a:p>
          <a:p>
            <a:r>
              <a:rPr lang="hu-HU" dirty="0">
                <a:solidFill>
                  <a:schemeClr val="bg1"/>
                </a:solidFill>
              </a:rPr>
              <a:t>Sorokra és oszlopokra van bontva </a:t>
            </a:r>
            <a:r>
              <a:rPr lang="hu-HU" i="1" dirty="0">
                <a:solidFill>
                  <a:schemeClr val="bg1"/>
                </a:solidFill>
              </a:rPr>
              <a:t>(sor és oszlopcím-</a:t>
            </a:r>
            <a:r>
              <a:rPr lang="hu-HU" i="1" dirty="0" err="1">
                <a:solidFill>
                  <a:schemeClr val="bg1"/>
                </a:solidFill>
              </a:rPr>
              <a:t>et</a:t>
            </a:r>
            <a:r>
              <a:rPr lang="hu-HU" i="1" dirty="0">
                <a:solidFill>
                  <a:schemeClr val="bg1"/>
                </a:solidFill>
              </a:rPr>
              <a:t> kell megadni az eléréshez)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FPM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RAM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(</a:t>
            </a:r>
            <a:r>
              <a:rPr lang="hu-HU" sz="2800" b="1" u="sng" dirty="0" err="1">
                <a:solidFill>
                  <a:schemeClr val="bg1"/>
                </a:solidFill>
              </a:rPr>
              <a:t>Fast</a:t>
            </a:r>
            <a:r>
              <a:rPr lang="hu-HU" sz="2800" b="1" u="sng" dirty="0">
                <a:solidFill>
                  <a:schemeClr val="bg1"/>
                </a:solidFill>
              </a:rPr>
              <a:t> Page </a:t>
            </a:r>
            <a:r>
              <a:rPr lang="hu-HU" sz="2800" b="1" u="sng" dirty="0" err="1">
                <a:solidFill>
                  <a:schemeClr val="bg1"/>
                </a:solidFill>
              </a:rPr>
              <a:t>Model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8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32556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Több ideig tárolódnak az adatok </a:t>
            </a:r>
            <a:r>
              <a:rPr lang="hu-HU" i="1" dirty="0">
                <a:solidFill>
                  <a:schemeClr val="bg1"/>
                </a:solidFill>
              </a:rPr>
              <a:t>(az FPM-</a:t>
            </a:r>
            <a:r>
              <a:rPr lang="hu-HU" i="1" dirty="0" err="1">
                <a:solidFill>
                  <a:schemeClr val="bg1"/>
                </a:solidFill>
              </a:rPr>
              <a:t>hez</a:t>
            </a:r>
            <a:r>
              <a:rPr lang="hu-HU" i="1" dirty="0">
                <a:solidFill>
                  <a:schemeClr val="bg1"/>
                </a:solidFill>
              </a:rPr>
              <a:t> képest)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általában 33 MHz </a:t>
            </a:r>
            <a:endParaRPr lang="hu-HU" i="1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EDO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RAM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(</a:t>
            </a:r>
            <a:r>
              <a:rPr lang="hu-HU" sz="2800" b="1" u="sng" dirty="0" err="1">
                <a:solidFill>
                  <a:schemeClr val="bg1"/>
                </a:solidFill>
              </a:rPr>
              <a:t>Extended</a:t>
            </a:r>
            <a:r>
              <a:rPr lang="hu-HU" sz="2800" b="1" u="sng" dirty="0">
                <a:solidFill>
                  <a:schemeClr val="bg1"/>
                </a:solidFill>
              </a:rPr>
              <a:t> Data Output)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325562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Megduplázódott a sebessége a EDO-hoz képest</a:t>
            </a:r>
            <a:endParaRPr lang="hu-HU" i="1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Sebessége: 66 MHz </a:t>
            </a:r>
            <a:endParaRPr lang="hu-HU" i="1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BEDO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RAM</a:t>
            </a:r>
            <a:r>
              <a:rPr lang="hu-HU" sz="2800" b="1" dirty="0">
                <a:solidFill>
                  <a:schemeClr val="bg1"/>
                </a:solidFill>
              </a:rPr>
              <a:t> </a:t>
            </a:r>
            <a:r>
              <a:rPr lang="hu-HU" sz="2800" b="1" u="sng" dirty="0">
                <a:solidFill>
                  <a:schemeClr val="bg1"/>
                </a:solidFill>
              </a:rPr>
              <a:t>(</a:t>
            </a:r>
            <a:r>
              <a:rPr lang="hu-HU" sz="2800" b="1" u="sng" dirty="0" err="1">
                <a:solidFill>
                  <a:schemeClr val="bg1"/>
                </a:solidFill>
              </a:rPr>
              <a:t>Burst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Extended</a:t>
            </a:r>
            <a:r>
              <a:rPr lang="hu-HU" sz="2800" b="1" u="sng" dirty="0">
                <a:solidFill>
                  <a:schemeClr val="bg1"/>
                </a:solidFill>
              </a:rPr>
              <a:t> Data Output)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1243</Words>
  <Application>Microsoft Office PowerPoint</Application>
  <PresentationFormat>Szélesvásznú</PresentationFormat>
  <Paragraphs>185</Paragraphs>
  <Slides>33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41" baseType="lpstr">
      <vt:lpstr>ADLaM Display</vt:lpstr>
      <vt:lpstr>Algerian</vt:lpstr>
      <vt:lpstr>Arial</vt:lpstr>
      <vt:lpstr>Bahnschrift</vt:lpstr>
      <vt:lpstr>Calibri</vt:lpstr>
      <vt:lpstr>Calibri Light</vt:lpstr>
      <vt:lpstr>Cooper Black</vt:lpstr>
      <vt:lpstr>Office-téma</vt:lpstr>
      <vt:lpstr>Processzorok és RAM(ok)</vt:lpstr>
      <vt:lpstr>RAM MEMÓRIA</vt:lpstr>
      <vt:lpstr>RAM FELTALÁLÓJA</vt:lpstr>
      <vt:lpstr>Mi a RAM?</vt:lpstr>
      <vt:lpstr>RAM története</vt:lpstr>
      <vt:lpstr>Fontosabb félvezető memóriatípusok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PROCESSZOROK</vt:lpstr>
      <vt:lpstr>Mi az a processzor?</vt:lpstr>
      <vt:lpstr>CPU története</vt:lpstr>
      <vt:lpstr>PROCESSZOR RÉSZEI</vt:lpstr>
      <vt:lpstr>PROCESSZOR feladatai</vt:lpstr>
      <vt:lpstr>PROCESSZOR frekvencia</vt:lpstr>
      <vt:lpstr>PROCESSZOR mag</vt:lpstr>
      <vt:lpstr>Főbb processzor gyártók</vt:lpstr>
      <vt:lpstr>Mobil processzorok</vt:lpstr>
      <vt:lpstr>Mobil processzorok</vt:lpstr>
      <vt:lpstr>Mobil processzorok</vt:lpstr>
      <vt:lpstr>Mobil processzorok</vt:lpstr>
      <vt:lpstr>PC PROCESSZOR FOGLALATOK</vt:lpstr>
      <vt:lpstr>PC Processzor vásárlás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Processzorok és RAM(ok)</dc:title>
  <dc:creator>Simon Valentin Márk</dc:creator>
  <cp:lastModifiedBy>Simon Valentin Márk</cp:lastModifiedBy>
  <cp:revision>51</cp:revision>
  <dcterms:created xsi:type="dcterms:W3CDTF">2023-10-03T11:38:37Z</dcterms:created>
  <dcterms:modified xsi:type="dcterms:W3CDTF">2023-11-13T07:39:53Z</dcterms:modified>
</cp:coreProperties>
</file>